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3.jpeg" ContentType="image/jpeg"/>
  <Override PartName="/ppt/notesSlides/notesSlide2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lvl1pPr algn="r">
      <a:defRPr>
        <a:latin typeface="Calibri"/>
        <a:ea typeface="Calibri"/>
        <a:cs typeface="Calibri"/>
        <a:sym typeface="Calibri"/>
      </a:defRPr>
    </a:lvl1pPr>
    <a:lvl2pPr indent="457200" algn="r">
      <a:defRPr>
        <a:latin typeface="Calibri"/>
        <a:ea typeface="Calibri"/>
        <a:cs typeface="Calibri"/>
        <a:sym typeface="Calibri"/>
      </a:defRPr>
    </a:lvl2pPr>
    <a:lvl3pPr indent="914400" algn="r">
      <a:defRPr>
        <a:latin typeface="Calibri"/>
        <a:ea typeface="Calibri"/>
        <a:cs typeface="Calibri"/>
        <a:sym typeface="Calibri"/>
      </a:defRPr>
    </a:lvl3pPr>
    <a:lvl4pPr indent="1371600" algn="r">
      <a:defRPr>
        <a:latin typeface="Calibri"/>
        <a:ea typeface="Calibri"/>
        <a:cs typeface="Calibri"/>
        <a:sym typeface="Calibri"/>
      </a:defRPr>
    </a:lvl4pPr>
    <a:lvl5pPr indent="1828800" algn="r">
      <a:defRPr>
        <a:latin typeface="Calibri"/>
        <a:ea typeface="Calibri"/>
        <a:cs typeface="Calibri"/>
        <a:sym typeface="Calibri"/>
      </a:defRPr>
    </a:lvl5pPr>
    <a:lvl6pPr indent="2286000" algn="r">
      <a:defRPr>
        <a:latin typeface="Calibri"/>
        <a:ea typeface="Calibri"/>
        <a:cs typeface="Calibri"/>
        <a:sym typeface="Calibri"/>
      </a:defRPr>
    </a:lvl6pPr>
    <a:lvl7pPr indent="2743200" algn="r">
      <a:defRPr>
        <a:latin typeface="Calibri"/>
        <a:ea typeface="Calibri"/>
        <a:cs typeface="Calibri"/>
        <a:sym typeface="Calibri"/>
      </a:defRPr>
    </a:lvl7pPr>
    <a:lvl8pPr indent="3200400" algn="r">
      <a:defRPr>
        <a:latin typeface="Calibri"/>
        <a:ea typeface="Calibri"/>
        <a:cs typeface="Calibri"/>
        <a:sym typeface="Calibri"/>
      </a:defRPr>
    </a:lvl8pPr>
    <a:lvl9pPr indent="3657600" algn="r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	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0578" indent="-220578">
              <a:buSzPct val="100000"/>
              <a:buChar char="•"/>
            </a:lvl1pPr>
          </a:lstStyle>
          <a:p>
            <a:pPr lvl="0">
              <a:defRPr sz="1800"/>
            </a:pPr>
            <a:r>
              <a:rPr sz="2200"/>
              <a:t>Various types of data being outputted by each container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Traditional logging and monitoring took metrics static servers with long uptime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Containers come and go, constantly moving, dynamic - some Docker servers run hundreds of short-term containers  s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You can’t log to the container since the data will be lost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Data is no longer persistent and accessible, in the container era - data is ephemeral and distributed, turning log analytics into an engineering art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 analytics has become black magic - not unprone to human mistakes and errors.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1600"/>
              <a:t>Application logging using data volumes - app handles logging using a logging framework, drawbacks: requires setup in app, no stats/events</a:t>
            </a:r>
            <a:endParaRPr sz="1600"/>
          </a:p>
          <a:p>
            <a:pPr lvl="0" marL="220578" indent="-220578">
              <a:buSzPct val="100000"/>
              <a:buChar char="•"/>
              <a:defRPr sz="1800"/>
            </a:pPr>
            <a:r>
              <a:rPr sz="1600"/>
              <a:t>Logspout - runs as a container per host, drawbacks: only for stdout/stderr, no stats/events, not meant for management so no retention. Extremely popular (Datadog research) </a:t>
            </a:r>
            <a:endParaRPr sz="1600"/>
          </a:p>
          <a:p>
            <a:pPr lvl="0" marL="220578" indent="-220578">
              <a:buSzPct val="100000"/>
              <a:buChar char="•"/>
              <a:defRPr sz="1800"/>
            </a:pPr>
            <a:r>
              <a:rPr sz="1600"/>
              <a:t>Drivers - drawbacks: tough to troubleshoot and administrate, miss out on daemon events and stats, requires extra config</a:t>
            </a:r>
            <a:endParaRPr sz="1600"/>
          </a:p>
          <a:p>
            <a:pPr lvl="0" marL="220578" indent="-220578">
              <a:buSzPct val="100000"/>
              <a:buChar char="•"/>
              <a:defRPr sz="1800"/>
            </a:pPr>
            <a:r>
              <a:rPr sz="1600"/>
              <a:t>SaaS - cost, focus on monitoring metrics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Why so popular?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Simple and beautiful! Easy to get started UI is awesome!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Open Source and free!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Fast, very fast!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0578" indent="-220578">
              <a:buSzPct val="100000"/>
              <a:buChar char="•"/>
            </a:lvl1pPr>
          </a:lstStyle>
          <a:p>
            <a:pPr lvl="0">
              <a:defRPr sz="1800"/>
            </a:pPr>
            <a:r>
              <a:rPr sz="2200"/>
              <a:t>Website down scenario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1900"/>
              <a:t>Distributed architecture (sharding, replication) allows for huge capacity, scaling up to hundreds of servers and storing petabytes of data</a:t>
            </a:r>
            <a:endParaRPr sz="1900"/>
          </a:p>
          <a:p>
            <a:pPr lvl="0" marL="220578" indent="-220578">
              <a:buSzPct val="100000"/>
              <a:buChar char="•"/>
              <a:defRPr sz="1800"/>
            </a:pPr>
            <a:r>
              <a:rPr sz="1900"/>
              <a:t>On the same hardware, queries that would take more than 10 seconds using SQL will return results in under 10 milliseconds in Elasticsearch.</a:t>
            </a:r>
            <a:endParaRPr sz="1900"/>
          </a:p>
          <a:p>
            <a:pPr lvl="0" marL="220578" indent="-220578">
              <a:buSzPct val="100000"/>
              <a:buChar char="•"/>
              <a:defRPr sz="1800"/>
            </a:pPr>
            <a:r>
              <a:rPr sz="1900"/>
              <a:t>The result of all this is: </a:t>
            </a:r>
            <a:r>
              <a:rPr b="1" sz="1900"/>
              <a:t>a fast, scalable and reliable data store that can power any data discovery application.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The stack’s workhorse - can process data from any source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Hundreds of output plugins: AWS S3, MongoDB, Redis, Riak and many more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2225 Elasticsearch images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Over 100K pulls, configures log rotation, certification keys for log shippers.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In both cases, stdout and stderr output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Downfalls: 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Per host 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Resource consumption</a:t>
            </a:r>
            <a:endParaRPr sz="2200"/>
          </a:p>
          <a:p>
            <a:pPr lvl="1" marL="601578" indent="-220578">
              <a:buSzPct val="100000"/>
              <a:buChar char="•"/>
              <a:defRPr sz="1800"/>
            </a:pPr>
            <a:r>
              <a:rPr sz="2200"/>
              <a:t>No stats/events</a:t>
            </a:r>
            <a:endParaRPr sz="2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Need to start looking at our Docker environment from a more high level view.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This talk will also try and approach Docker from a more holistic point of view. </a:t>
            </a: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Dedicated container making logging a part of the architecture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Simplified scaling - simply run a container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Daemon events: attach, commit, copy, create, destroy, detach, die, etc. — for understanding the lifecycle of containers</a:t>
            </a:r>
            <a:endParaRPr sz="2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On GitHub, so you can customize it any way you want.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Errors and warnings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Container CPU% - will help you set CPU limits for containers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Container memory usage - will help you set memory limits for containers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# of running containers -  handy during deployments and updates to check that everything is running like before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Network usage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No silver bullet! (Bela Lugosi, 1931)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Docker is still not mature enough, does not mean that logging is not necessary!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ELK - is scalable, adds visualization layer, easier centralized analysis</a:t>
            </a:r>
            <a:endParaRPr sz="2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Monitoring host performance (not just Docker)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collectl 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Rsyslog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One picture is worth 1000 words!</a:t>
            </a:r>
            <a:endParaRPr sz="2200"/>
          </a:p>
          <a:p>
            <a:pPr lvl="0">
              <a:defRPr sz="1800"/>
            </a:pPr>
            <a:r>
              <a:rPr sz="2200"/>
              <a:t>Chaos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Logging is hands down the best way to see how your application is behaving, and when utilized properly allows you to catch problems early and make key technical decisions.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IT infrastructures on the cloud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0578" indent="-220578">
              <a:buSzPct val="100000"/>
              <a:buChar char="•"/>
            </a:lvl1pPr>
          </a:lstStyle>
          <a:p>
            <a:pPr lvl="0">
              <a:defRPr sz="1800"/>
            </a:pPr>
            <a:r>
              <a:rPr sz="2200"/>
              <a:t>Multiple use cases across operations, security, BI and IoT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 analytics market - divided into two disproportionate parts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Splunk invented the space, small section of the market. Majority of the market are using ELK. Open source sitting on the convergence of various log analytics software: Hadoop, Spark, Elasticsearch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Hadoop, Spark, Graphite, Kafka…ELK!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 analysis is like automated testing. Everyone know they need to do it, but no one ever does do it. </a:t>
            </a:r>
            <a:endParaRPr sz="2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Logs are coming in from a huge amount of servers all over the place - they can be on the cloud, local or hybrid. Puppet survey.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Logging is different for each app/system: PHP/node, apache/nginx 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Large production environments consist of hundreds of servers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Large data volume, difficult to find - remote access, authentication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SSHing + GREPing is simply not enough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Multiple containers per host, each with its own env, dedicated process - monitoring logs for each container is not a viable option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Number of processes running within the same container</a:t>
            </a:r>
            <a:endParaRPr sz="2200"/>
          </a:p>
          <a:p>
            <a:pPr lvl="0" marL="220578" indent="-220578">
              <a:buSzPct val="100000"/>
              <a:buChar char="•"/>
              <a:defRPr sz="1800"/>
            </a:pPr>
            <a:r>
              <a:rPr sz="2200"/>
              <a:t>Logz.io: 60 hosts running at any given time, each with a number of containers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r">
              <a:defRPr b="1" cap="all" sz="40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4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/>
            </a:lvl1pPr>
            <a:lvl2pPr marL="0" indent="457200">
              <a:spcBef>
                <a:spcPts val="400"/>
              </a:spcBef>
              <a:buSzTx/>
              <a:buFontTx/>
              <a:buNone/>
              <a:defRPr sz="2000"/>
            </a:lvl2pPr>
            <a:lvl3pPr marL="0" indent="914400">
              <a:spcBef>
                <a:spcPts val="400"/>
              </a:spcBef>
              <a:buSzTx/>
              <a:buFontTx/>
              <a:buNone/>
              <a:defRPr sz="2000"/>
            </a:lvl3pPr>
            <a:lvl4pPr marL="0" indent="1371600">
              <a:spcBef>
                <a:spcPts val="400"/>
              </a:spcBef>
              <a:buSzTx/>
              <a:buFontTx/>
              <a:buNone/>
              <a:defRPr sz="2000"/>
            </a:lvl4pPr>
            <a:lvl5pPr marL="0" indent="1828800">
              <a:spcBef>
                <a:spcPts val="400"/>
              </a:spcBef>
              <a:buSzTx/>
              <a:buFontTx/>
              <a:buNone/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  <a:endParaRPr sz="2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  <a:endParaRPr sz="2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  <a:endParaRPr sz="2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  <a:endParaRPr sz="2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Body Level One</a:t>
            </a:r>
            <a:endParaRPr b="1" sz="2400">
              <a:solidFill>
                <a:srgbClr val="FFFFFF"/>
              </a:solidFill>
            </a:endParaRPr>
          </a:p>
          <a:p>
            <a:pPr lvl="1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Body Level Two</a:t>
            </a:r>
            <a:endParaRPr b="1" sz="2400">
              <a:solidFill>
                <a:srgbClr val="FFFFFF"/>
              </a:solidFill>
            </a:endParaRPr>
          </a:p>
          <a:p>
            <a:pPr lvl="2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Body Level Three</a:t>
            </a:r>
            <a:endParaRPr b="1" sz="2400">
              <a:solidFill>
                <a:srgbClr val="FFFFFF"/>
              </a:solidFill>
            </a:endParaRPr>
          </a:p>
          <a:p>
            <a:pPr lvl="3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Body Level Four</a:t>
            </a:r>
            <a:endParaRPr b="1" sz="2400">
              <a:solidFill>
                <a:srgbClr val="FFFFFF"/>
              </a:solidFill>
            </a:endParaRPr>
          </a:p>
          <a:p>
            <a:pPr lvl="4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 algn="r"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r">
              <a:defRPr b="1"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One</a:t>
            </a:r>
            <a:endParaRPr sz="1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Two</a:t>
            </a:r>
            <a:endParaRPr sz="1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Three</a:t>
            </a:r>
            <a:endParaRPr sz="1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Four</a:t>
            </a:r>
            <a:endParaRPr sz="1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57200" y="6414760"/>
            <a:ext cx="2133600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1pPr>
      <a:lvl2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2pPr>
      <a:lvl3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3pPr>
      <a:lvl4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4pPr>
      <a:lvl5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5pPr>
      <a:lvl6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6pPr>
      <a:lvl7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7pPr>
      <a:lvl8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8pPr>
      <a:lvl9pPr algn="ctr">
        <a:defRPr sz="4400">
          <a:solidFill>
            <a:srgbClr val="FFFFFF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1pPr>
      <a:lvl2pPr marL="783771" indent="-326571" algn="r">
        <a:spcBef>
          <a:spcPts val="700"/>
        </a:spcBef>
        <a:buSzPct val="100000"/>
        <a:buFont typeface="Arial"/>
        <a:buChar char="–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2pPr>
      <a:lvl3pPr marL="1219200" indent="-304800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3pPr>
      <a:lvl4pPr marL="1737360" indent="-365760" algn="r">
        <a:spcBef>
          <a:spcPts val="700"/>
        </a:spcBef>
        <a:buSzPct val="100000"/>
        <a:buFont typeface="Arial"/>
        <a:buChar char="–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4pPr>
      <a:lvl5pPr marL="2194560" indent="-365760" algn="r">
        <a:spcBef>
          <a:spcPts val="700"/>
        </a:spcBef>
        <a:buSzPct val="100000"/>
        <a:buFont typeface="Arial"/>
        <a:buChar char="»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5pPr>
      <a:lvl6pPr marL="2651760" indent="-365760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6pPr>
      <a:lvl7pPr marL="3108960" indent="-365760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7pPr>
      <a:lvl8pPr marL="3566159" indent="-365759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8pPr>
      <a:lvl9pPr marL="4023359" indent="-365759" algn="r">
        <a:spcBef>
          <a:spcPts val="700"/>
        </a:spcBef>
        <a:buSzPct val="100000"/>
        <a:buFont typeface="Arial"/>
        <a:buChar char="•"/>
        <a:defRPr sz="3200">
          <a:solidFill>
            <a:srgbClr val="FFFFFF"/>
          </a:solidFill>
          <a:latin typeface="Calibri"/>
          <a:ea typeface="Calibri"/>
          <a:cs typeface="Calibri"/>
          <a:sym typeface="Calibri"/>
        </a:defRPr>
      </a:lvl9pPr>
    </p:bodyStyle>
    <p:otherStyle>
      <a:lvl1pPr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hub.docker.com/r/sebp/elk/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 idx="4294967295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lIns="0" tIns="0" rIns="0" bIns="0"/>
          <a:lstStyle/>
          <a:p>
            <a:pPr lvl="0" defTabSz="68580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Monitoring                      Containers </a:t>
            </a:r>
            <a:br>
              <a:rPr sz="33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sz="33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with the ELK Stack</a:t>
            </a:r>
          </a:p>
        </p:txBody>
      </p:sp>
      <p:pic>
        <p:nvPicPr>
          <p:cNvPr id="5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3631" y="1986757"/>
            <a:ext cx="1596737" cy="134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-sm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1207" y="-17363"/>
            <a:ext cx="10555750" cy="699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 idx="4294967295"/>
          </p:nvPr>
        </p:nvSpPr>
        <p:spPr>
          <a:xfrm>
            <a:off x="457200" y="2906956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The logging challenge</a:t>
            </a:r>
          </a:p>
        </p:txBody>
      </p:sp>
      <p:pic>
        <p:nvPicPr>
          <p:cNvPr id="13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3844" y="1417637"/>
            <a:ext cx="2433705" cy="472156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The logging challenge</a:t>
            </a:r>
          </a:p>
        </p:txBody>
      </p:sp>
      <p:pic>
        <p:nvPicPr>
          <p:cNvPr id="14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>
            <p:ph type="body" idx="4294967295"/>
          </p:nvPr>
        </p:nvSpPr>
        <p:spPr>
          <a:xfrm>
            <a:off x="329352" y="1417637"/>
            <a:ext cx="8118080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centralization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consistency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accessibility</a:t>
            </a:r>
          </a:p>
        </p:txBody>
      </p:sp>
      <p:sp>
        <p:nvSpPr>
          <p:cNvPr id="146" name="Shape 146"/>
          <p:cNvSpPr/>
          <p:nvPr/>
        </p:nvSpPr>
        <p:spPr>
          <a:xfrm>
            <a:off x="6013727" y="5669348"/>
            <a:ext cx="2433705" cy="46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22959">
              <a:defRPr sz="1440">
                <a:solidFill>
                  <a:srgbClr val="347D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">
                <a:solidFill>
                  <a:srgbClr val="347DFF"/>
                </a:solidFill>
              </a:rPr>
              <a:t>* Puppet DevOps Survey 2016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5863" y="1741916"/>
            <a:ext cx="4052274" cy="33741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>
            <p:ph type="title" idx="4294967295"/>
          </p:nvPr>
        </p:nvSpPr>
        <p:spPr>
          <a:xfrm>
            <a:off x="457200" y="496908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The Docker challenge</a:t>
            </a:r>
          </a:p>
        </p:txBody>
      </p:sp>
      <p:pic>
        <p:nvPicPr>
          <p:cNvPr id="15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-sm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58343" y="-44344"/>
            <a:ext cx="10579355" cy="70511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174884" y="5102731"/>
            <a:ext cx="5099994" cy="142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 defTabSz="868680">
              <a:defRPr sz="418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180">
                <a:solidFill>
                  <a:srgbClr val="FFFFFF"/>
                </a:solidFill>
              </a:rPr>
              <a:t>Distribution and diversification</a:t>
            </a:r>
          </a:p>
        </p:txBody>
      </p:sp>
      <p:pic>
        <p:nvPicPr>
          <p:cNvPr id="15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4331123" y="3262456"/>
            <a:ext cx="481755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488950" y="958850"/>
            <a:ext cx="8321208" cy="107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BB5FC"/>
                </a:solidFill>
              </a:rPr>
              <a:t>2016-06-02T13:05:22.614090Z 0 [Note] InnoDB: 5.7.12 started; log sequence number 2522067</a:t>
            </a:r>
            <a:endParaRPr sz="1100">
              <a:solidFill>
                <a:srgbClr val="2BB5FC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454632" y="2343150"/>
            <a:ext cx="8463336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CONTAINER           CPU %               MEM USAGE / LIMIT   MEM %               NET I/O               BLOCK I/O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3747bd397456        0.01%               3.641 MB / 2.1 GB   0.17%               3.366 kB / 648 B      0 B / 0 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396e42ba0d15        0.11%               1.638 MB / 2.1 GB   0.08%               9.79 kB / 648 B       348.2 kB / 0 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468bf755240a        3.19%               45.67 MB / 2.1 GB   2.17%               25.19 MB / 17.95 MB   774.1 kB / 0 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5f16814a3c0e        0.01%               495.6 kB / 2.1 GB   0.02%               8.564 kB / 648 B      0 B / 0 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74cdfa7b8a0c        0.04%               3.908 MB / 2.1 GB   0.19%               2.028 kB / 648 B      0 B / 0 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99bafb7600fc        0.00%               32.95 MB / 2.1 GB   1.57%               0 B / 0 B             2.093 MB / 20.48 kB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a48f7ba0ace7        0.04%               390.4 MB / 2.1 GB   18.59%              4.704 kB / 648 B      31.29 MB / 306.5 MB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74904">
              <a:tabLst>
                <a:tab pos="279400" algn="l"/>
                <a:tab pos="571500" algn="l"/>
                <a:tab pos="863600" algn="l"/>
                <a:tab pos="1155700" algn="l"/>
                <a:tab pos="1447800" algn="l"/>
                <a:tab pos="1739900" algn="l"/>
                <a:tab pos="2032000" algn="l"/>
                <a:tab pos="2324100" algn="l"/>
                <a:tab pos="2616200" algn="l"/>
                <a:tab pos="2908300" algn="l"/>
                <a:tab pos="3200400" algn="l"/>
                <a:tab pos="3492500" algn="l"/>
              </a:tabLst>
            </a:pPr>
            <a:r>
              <a:rPr sz="901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d7b60560e4d8        0.27%               220.9 MB / 2.1 GB   10.52%              7.338 kB / 648 B      94.21 kB / 114.7 kB</a:t>
            </a:r>
            <a:endParaRPr sz="901">
              <a:solidFill>
                <a:srgbClr val="2BB5F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Shape 163"/>
          <p:cNvSpPr/>
          <p:nvPr>
            <p:ph type="title" idx="4294967295"/>
          </p:nvPr>
        </p:nvSpPr>
        <p:spPr>
          <a:xfrm>
            <a:off x="-495300" y="725487"/>
            <a:ext cx="3730328" cy="507456"/>
          </a:xfrm>
          <a:prstGeom prst="rect">
            <a:avLst/>
          </a:prstGeom>
        </p:spPr>
        <p:txBody>
          <a:bodyPr lIns="0" tIns="0" rIns="0" bIns="0"/>
          <a:lstStyle/>
          <a:p>
            <a:pPr lvl="0" defTabSz="530351">
              <a:defRPr sz="1800">
                <a:solidFill>
                  <a:srgbClr val="000000"/>
                </a:solidFill>
              </a:defRPr>
            </a:pPr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 </a:t>
            </a:r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logs </a:t>
            </a:r>
          </a:p>
        </p:txBody>
      </p:sp>
      <p:sp>
        <p:nvSpPr>
          <p:cNvPr id="164" name="Shape 164"/>
          <p:cNvSpPr/>
          <p:nvPr/>
        </p:nvSpPr>
        <p:spPr>
          <a:xfrm>
            <a:off x="-495300" y="1779587"/>
            <a:ext cx="3730328" cy="50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ctr" defTabSz="530351"/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 </a:t>
            </a:r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stats </a:t>
            </a:r>
          </a:p>
        </p:txBody>
      </p:sp>
      <p:sp>
        <p:nvSpPr>
          <p:cNvPr id="165" name="Shape 165"/>
          <p:cNvSpPr/>
          <p:nvPr/>
        </p:nvSpPr>
        <p:spPr>
          <a:xfrm>
            <a:off x="-266700" y="3777207"/>
            <a:ext cx="3730328" cy="507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ctr" defTabSz="530351"/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 </a:t>
            </a:r>
            <a:r>
              <a:rPr sz="25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daemon </a:t>
            </a:r>
          </a:p>
        </p:txBody>
      </p:sp>
      <p:sp>
        <p:nvSpPr>
          <p:cNvPr id="166" name="Shape 166"/>
          <p:cNvSpPr/>
          <p:nvPr/>
        </p:nvSpPr>
        <p:spPr>
          <a:xfrm>
            <a:off x="417885" y="4380229"/>
            <a:ext cx="8463337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solidFill>
                  <a:srgbClr val="2BB5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2BB5FC"/>
                </a:solidFill>
              </a:rPr>
              <a:t>time="2016-06-05T12:03:49.716900785Z" level=debug msg="received containerd event: &amp;types.Event{Type:\"exit\", Id:\"3747bd397456cd28058bb40799cd0642f431849b5c43ce56536ab7f55a98114f\", Status:0x0, Pid:\"4120a7625a592f7c95eab4b1b442a45370f6dd95b63d284714dbb58f00d0a20d\", Timestamp:0x57541525}" </a:t>
            </a:r>
          </a:p>
        </p:txBody>
      </p:sp>
      <p:pic>
        <p:nvPicPr>
          <p:cNvPr id="16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460" y="0"/>
            <a:ext cx="1015559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title" idx="4294967295"/>
          </p:nvPr>
        </p:nvSpPr>
        <p:spPr>
          <a:xfrm>
            <a:off x="-686861" y="5169253"/>
            <a:ext cx="8229601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Containers are transient</a:t>
            </a:r>
          </a:p>
        </p:txBody>
      </p:sp>
      <p:pic>
        <p:nvPicPr>
          <p:cNvPr id="17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15157" y="-62173"/>
            <a:ext cx="12446356" cy="6920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title" idx="4294967295"/>
          </p:nvPr>
        </p:nvSpPr>
        <p:spPr>
          <a:xfrm>
            <a:off x="457200" y="2286000"/>
            <a:ext cx="8229600" cy="114300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2BB7F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tail -f</a:t>
            </a:r>
            <a:r>
              <a:rPr sz="4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</a:p>
        </p:txBody>
      </p:sp>
      <p:sp>
        <p:nvSpPr>
          <p:cNvPr id="180" name="Shape 180"/>
          <p:cNvSpPr/>
          <p:nvPr/>
        </p:nvSpPr>
        <p:spPr>
          <a:xfrm>
            <a:off x="457200" y="29481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sz="4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is not enough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Common logging solutions</a:t>
            </a:r>
          </a:p>
        </p:txBody>
      </p:sp>
      <p:sp>
        <p:nvSpPr>
          <p:cNvPr id="185" name="Shape 185"/>
          <p:cNvSpPr/>
          <p:nvPr>
            <p:ph type="body" idx="4294967295"/>
          </p:nvPr>
        </p:nvSpPr>
        <p:spPr>
          <a:xfrm>
            <a:off x="431800" y="1600200"/>
            <a:ext cx="6810723" cy="3657601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logging (data volumes)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Logspout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Drivers - json-file (default), syslog, fluentd, gelf, journald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Monitoring/Logging tools - Datadog, Papertail, Dynatrace, Sysdig </a:t>
            </a:r>
          </a:p>
        </p:txBody>
      </p:sp>
      <p:pic>
        <p:nvPicPr>
          <p:cNvPr id="18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body" idx="4294967295"/>
          </p:nvPr>
        </p:nvSpPr>
        <p:spPr>
          <a:xfrm>
            <a:off x="595282" y="1161419"/>
            <a:ext cx="8314430" cy="1698231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World’s most popular open source log analysis platform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4.5M downloads a month!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logging AND: search, BI, SEO, IoT, and more</a:t>
            </a:r>
          </a:p>
        </p:txBody>
      </p:sp>
      <p:pic>
        <p:nvPicPr>
          <p:cNvPr id="19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title" idx="4294967295"/>
          </p:nvPr>
        </p:nvSpPr>
        <p:spPr>
          <a:xfrm>
            <a:off x="228218" y="27149"/>
            <a:ext cx="8229601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Introducing ELK</a:t>
            </a:r>
          </a:p>
        </p:txBody>
      </p:sp>
      <p:pic>
        <p:nvPicPr>
          <p:cNvPr id="19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282" y="3139457"/>
            <a:ext cx="3170252" cy="57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7085" y="3139457"/>
            <a:ext cx="1550325" cy="479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65533" y="3139457"/>
            <a:ext cx="1752668" cy="465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457200" y="265862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Old school logging</a:t>
            </a:r>
          </a:p>
        </p:txBody>
      </p:sp>
      <p:pic>
        <p:nvPicPr>
          <p:cNvPr id="20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404631" y="1373552"/>
            <a:ext cx="7713251" cy="6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 grep ' 30[1234] ' /var/logs/apache2/access.log | grep -v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baidu | grep -v Googlebot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404631" y="2187479"/>
            <a:ext cx="7713251" cy="413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173.230.156.8 - - [04/Sep/2015:06:10:10 +0000] "GET /morpht HTTP/1.0" 301 26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"-" "Mozilla/5.0 (pc-x86_64-linux-gnu)"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192.3.83.5 - - [04/Sep/2015:06:10:22 +0000] "GET /?q=node/add HTTP/1.0" 301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26 "http://morpht.com/" "Mozilla/5.0 (Macintosh; Intel Mac OS X 10_10_1)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AppleWebKit/600.2.5 (KHTML, like Gecko) Version/8.0.2 Safari/600.2.5"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192.3.83.5 - - [04/Sep/2015:06:10:23 +0000] "GET /?q=user/register HTTP/1.0"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301 26 "http://morpht.com/node/add" "Mozilla/5.0 (Macintosh; Intel Mac OS X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10_10_1) AppleWebKit/600.2.5 (KHTML, like Gecko) Version/8.0.2 Safari/600.</a:t>
            </a:r>
            <a:endParaRPr sz="1600">
              <a:solidFill>
                <a:srgbClr val="24B6E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algn="l" defTabSz="365760"/>
            <a:r>
              <a: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2.5"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457200" y="208022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Solomon Hykes, DockerCon 2016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4185" y="1351022"/>
            <a:ext cx="5155630" cy="4970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57200" y="265862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New school logging</a:t>
            </a:r>
          </a:p>
        </p:txBody>
      </p:sp>
      <p:pic>
        <p:nvPicPr>
          <p:cNvPr id="20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809262" y="953681"/>
            <a:ext cx="8334739" cy="4950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1600">
                <a:solidFill>
                  <a:srgbClr val="24B6E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24B6E7"/>
                </a:solidFill>
              </a:rPr>
              <a:t>type:apache AND website: "mysite" AND response: [500 TO *]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4294967295"/>
          </p:nvPr>
        </p:nvSpPr>
        <p:spPr>
          <a:xfrm>
            <a:off x="554656" y="1450962"/>
            <a:ext cx="7590525" cy="3956076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full-text search &amp; analytics engine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source, written in Java and based on Apache Lucene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for speed, scalability and high availability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Advanced querying using REST API </a:t>
            </a:r>
          </a:p>
        </p:txBody>
      </p:sp>
      <p:pic>
        <p:nvPicPr>
          <p:cNvPr id="2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6874" y="443564"/>
            <a:ext cx="3170252" cy="579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4294967295"/>
          </p:nvPr>
        </p:nvSpPr>
        <p:spPr>
          <a:xfrm>
            <a:off x="506789" y="1343890"/>
            <a:ext cx="6568671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Collects, processes, and forwards logs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 200 input, filter and output plugins for manipulating the data</a:t>
            </a:r>
          </a:p>
        </p:txBody>
      </p:sp>
      <p:pic>
        <p:nvPicPr>
          <p:cNvPr id="2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6299" y="452261"/>
            <a:ext cx="1752668" cy="465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4294967295"/>
          </p:nvPr>
        </p:nvSpPr>
        <p:spPr>
          <a:xfrm>
            <a:off x="484452" y="1257321"/>
            <a:ext cx="6129063" cy="4343358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source visualization platform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querying and analyzing logs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Visualizations and monitoring dashboards</a:t>
            </a:r>
          </a:p>
        </p:txBody>
      </p:sp>
      <p:pic>
        <p:nvPicPr>
          <p:cNvPr id="22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6838" y="460584"/>
            <a:ext cx="1550324" cy="479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 idx="4294967295"/>
          </p:nvPr>
        </p:nvSpPr>
        <p:spPr>
          <a:xfrm>
            <a:off x="462537" y="106274"/>
            <a:ext cx="8229601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The ELK pipeline</a:t>
            </a:r>
          </a:p>
        </p:txBody>
      </p:sp>
      <p:pic>
        <p:nvPicPr>
          <p:cNvPr id="22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9258" y="3014565"/>
            <a:ext cx="2726089" cy="49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0571" y="4321430"/>
            <a:ext cx="1361266" cy="421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4504" y="2968722"/>
            <a:ext cx="1805673" cy="479633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6431203" y="3591990"/>
            <a:ext cx="1" cy="497955"/>
          </a:xfrm>
          <a:prstGeom prst="line">
            <a:avLst/>
          </a:prstGeom>
          <a:ln w="25400">
            <a:solidFill>
              <a:srgbClr val="FFFFFF"/>
            </a:solidFill>
            <a:headEnd type="triangle"/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4531097" y="3208538"/>
            <a:ext cx="527241" cy="1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1932132" y="2451326"/>
            <a:ext cx="412163" cy="412162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870103" y="3263543"/>
            <a:ext cx="527241" cy="1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5" name="Shape 235"/>
          <p:cNvSpPr/>
          <p:nvPr/>
        </p:nvSpPr>
        <p:spPr>
          <a:xfrm flipV="1">
            <a:off x="1875981" y="3729220"/>
            <a:ext cx="522008" cy="312463"/>
          </a:xfrm>
          <a:prstGeom prst="line">
            <a:avLst/>
          </a:prstGeom>
          <a:ln w="25400">
            <a:solidFill>
              <a:srgbClr val="FFFFFF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23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1702" y="2115428"/>
            <a:ext cx="421143" cy="421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1702" y="3040438"/>
            <a:ext cx="421143" cy="446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8653" y="3990516"/>
            <a:ext cx="527241" cy="375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Docker —&gt; ELK</a:t>
            </a:r>
          </a:p>
        </p:txBody>
      </p:sp>
      <p:pic>
        <p:nvPicPr>
          <p:cNvPr id="24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>
            <p:ph type="body" idx="4294967295"/>
          </p:nvPr>
        </p:nvSpPr>
        <p:spPr>
          <a:xfrm>
            <a:off x="457200" y="1166018"/>
            <a:ext cx="8118079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0" indent="0" algn="l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Setup ELK: Install Elasticsearch, Logstash and Kibana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Elasticsearch - </a:t>
            </a: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https://hub.docker.com/_/elasticsearch/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Logstash - </a:t>
            </a:r>
            <a:r>
              <a:rPr sz="2400">
                <a:solidFill>
                  <a:srgbClr val="2BB6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https://hub.docker.com/_/logstash/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Kibana - </a:t>
            </a:r>
            <a:r>
              <a:rPr sz="2400">
                <a:solidFill>
                  <a:srgbClr val="27ADF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https://hub.docker.com/_/kibana/</a:t>
            </a:r>
            <a:endParaRPr sz="2400">
              <a:solidFill>
                <a:srgbClr val="27ADF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Full stack: </a:t>
            </a:r>
            <a:r>
              <a: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ource Sans Pro"/>
                <a:ea typeface="Source Sans Pro"/>
                <a:cs typeface="Source Sans Pro"/>
                <a:sym typeface="Source Sans Pro"/>
                <a:hlinkClick r:id="rId4" invalidUrl="" action="" tgtFrame="" tooltip="" history="1" highlightClick="0" endSnd="0"/>
              </a:rPr>
              <a:t>https://hub.docker.com/r/sebp/elk/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Docker —&gt; ELK</a:t>
            </a:r>
          </a:p>
        </p:txBody>
      </p:sp>
      <p:pic>
        <p:nvPicPr>
          <p:cNvPr id="24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>
            <p:ph type="body" idx="4294967295"/>
          </p:nvPr>
        </p:nvSpPr>
        <p:spPr>
          <a:xfrm>
            <a:off x="457200" y="1166018"/>
            <a:ext cx="8118079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82157" indent="-282157" algn="l" defTabSz="877823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0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syslog logging driver</a:t>
            </a:r>
            <a:endParaRPr sz="2304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0" indent="0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logging: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marL="0" indent="0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driver: syslog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marL="0" indent="0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options: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marL="0" indent="0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syslog-address: "udp://$IP_LOGSTASH:5000"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marL="0" indent="0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syslog-tag: “nginx-with-syslog"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marL="282157" indent="-282157" algn="l" defTabSz="877823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0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logspout and Logstash module :</a:t>
            </a:r>
            <a:endParaRPr sz="2304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 {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udp {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port =&gt; 5000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codec =&gt; json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1632">
              <a:solidFill>
                <a:srgbClr val="2BB7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1" marL="0" indent="219455" algn="l" defTabSz="877823">
              <a:spcBef>
                <a:spcPts val="50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1632">
                <a:solidFill>
                  <a:srgbClr val="2BB7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Docker Log Collector</a:t>
            </a:r>
          </a:p>
        </p:txBody>
      </p:sp>
      <p:pic>
        <p:nvPicPr>
          <p:cNvPr id="25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>
            <p:ph type="body" idx="4294967295"/>
          </p:nvPr>
        </p:nvSpPr>
        <p:spPr>
          <a:xfrm>
            <a:off x="329352" y="1417637"/>
            <a:ext cx="8118080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Dedicated container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logging layer, fetching: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marL="751114" indent="-293914" algn="l">
              <a:spcBef>
                <a:spcPts val="500"/>
              </a:spcBef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logs from all the running containers per Docker host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marL="751114" indent="-293914" algn="l">
              <a:spcBef>
                <a:spcPts val="500"/>
              </a:spcBef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stats for all the containers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marL="751114" indent="-293914" algn="l">
              <a:spcBef>
                <a:spcPts val="500"/>
              </a:spcBef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daemon events 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How it works</a:t>
            </a:r>
          </a:p>
        </p:txBody>
      </p:sp>
      <p:pic>
        <p:nvPicPr>
          <p:cNvPr id="2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>
            <p:ph type="body" idx="4294967295"/>
          </p:nvPr>
        </p:nvSpPr>
        <p:spPr>
          <a:xfrm>
            <a:off x="624859" y="1389589"/>
            <a:ext cx="7894282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</a:t>
            </a: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docker-loghose</a:t>
            </a: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docker-stats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 /containers/{id}/attach</a:t>
            </a: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to fetch the logs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/containers/{id}/stats</a:t>
            </a: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to fetch the stats of the container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/containers/json</a:t>
            </a: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to detect the containers that are running when this module starts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BB7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/events</a:t>
            </a: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to detect new containers that will start after the module has started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Running it</a:t>
            </a:r>
          </a:p>
        </p:txBody>
      </p:sp>
      <p:pic>
        <p:nvPicPr>
          <p:cNvPr id="26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>
            <p:ph type="body" idx="4294967295"/>
          </p:nvPr>
        </p:nvSpPr>
        <p:spPr>
          <a:xfrm>
            <a:off x="396698" y="1600200"/>
            <a:ext cx="8118080" cy="4525963"/>
          </a:xfrm>
          <a:prstGeom prst="rect">
            <a:avLst/>
          </a:prstGeom>
        </p:spPr>
        <p:txBody>
          <a:bodyPr lIns="0" tIns="0" rIns="0" bIns="0"/>
          <a:lstStyle/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$ docker pull logzio/logzio-docker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$ docker run -d --restart=always -v /var/run/docker.sock:/var/run/docker.sock logzio/logzio-docker -t UfKqCazQjUYnBNcJqSryIRyDIjExjwIZ</a:t>
            </a:r>
            <a:endParaRPr sz="2800">
              <a:solidFill>
                <a:srgbClr val="2BB7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Daniel Berman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369445" y="1644077"/>
            <a:ext cx="5930530" cy="4525964"/>
          </a:xfrm>
          <a:prstGeom prst="rect">
            <a:avLst/>
          </a:prstGeom>
        </p:spPr>
        <p:txBody>
          <a:bodyPr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Evangelist </a:t>
            </a:r>
            <a:r>
              <a:rPr sz="2400">
                <a:solidFill>
                  <a:srgbClr val="23B8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@Logzio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LAMPer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Contributor on SitePoint and DZone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TLV-PHP Meetup organizer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23B8E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@proudboffin, </a:t>
            </a:r>
            <a:r>
              <a:rPr sz="2800">
                <a:solidFill>
                  <a:srgbClr val="23B8EB"/>
                </a:solidFill>
              </a:rPr>
              <a:t>daniel@logz.io</a:t>
            </a:r>
          </a:p>
        </p:txBody>
      </p:sp>
      <p:pic>
        <p:nvPicPr>
          <p:cNvPr id="6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Running options</a:t>
            </a:r>
          </a:p>
        </p:txBody>
      </p:sp>
      <p:pic>
        <p:nvPicPr>
          <p:cNvPr id="2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>
            <p:ph type="body" idx="4294967295"/>
          </p:nvPr>
        </p:nvSpPr>
        <p:spPr>
          <a:xfrm>
            <a:off x="396698" y="1600200"/>
            <a:ext cx="8118080" cy="4525963"/>
          </a:xfrm>
          <a:prstGeom prst="rect">
            <a:avLst/>
          </a:prstGeom>
        </p:spPr>
        <p:txBody>
          <a:bodyPr lIns="0" tIns="0" rIns="0" bIns="0"/>
          <a:lstStyle/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-- no-stats</a:t>
            </a:r>
            <a:r>
              <a:rPr sz="2800">
                <a:solidFill>
                  <a:srgbClr val="FFFFFF"/>
                </a:solidFill>
              </a:rPr>
              <a:t>, to not send stats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-- no-logs</a:t>
            </a:r>
            <a:r>
              <a:rPr sz="2800">
                <a:solidFill>
                  <a:srgbClr val="FFFFFF"/>
                </a:solidFill>
              </a:rPr>
              <a:t>, to not send logs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-- no-dockerEvents</a:t>
            </a:r>
            <a:r>
              <a:rPr sz="2800">
                <a:solidFill>
                  <a:srgbClr val="FFFFFF"/>
                </a:solidFill>
              </a:rPr>
              <a:t>, to not send daemon events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-i/-- statsinterval</a:t>
            </a:r>
            <a:r>
              <a:rPr sz="2800">
                <a:solidFill>
                  <a:srgbClr val="FFFFFF"/>
                </a:solidFill>
              </a:rPr>
              <a:t>, to set the stats interval 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-a</a:t>
            </a:r>
            <a:r>
              <a:rPr sz="2800">
                <a:solidFill>
                  <a:srgbClr val="FFFFFF"/>
                </a:solidFill>
              </a:rPr>
              <a:t>, custom tag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-- matchByName / -skipByName</a:t>
            </a:r>
            <a:r>
              <a:rPr sz="2800">
                <a:solidFill>
                  <a:srgbClr val="FFFFFF"/>
                </a:solidFill>
              </a:rPr>
              <a:t>, blacklist or whitelist containers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What metrics to look out for</a:t>
            </a:r>
          </a:p>
        </p:txBody>
      </p:sp>
      <p:pic>
        <p:nvPicPr>
          <p:cNvPr id="27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>
            <p:ph type="body" idx="4294967295"/>
          </p:nvPr>
        </p:nvSpPr>
        <p:spPr>
          <a:xfrm>
            <a:off x="624859" y="1417637"/>
            <a:ext cx="7894282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Errors and warnings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Container CPU%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Container memory usage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of running containers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Network usage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 idx="4294967295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Demo time!</a:t>
            </a:r>
          </a:p>
        </p:txBody>
      </p:sp>
      <p:pic>
        <p:nvPicPr>
          <p:cNvPr id="2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457200" y="3079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sz="4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288" name="Shape 288"/>
          <p:cNvSpPr/>
          <p:nvPr/>
        </p:nvSpPr>
        <p:spPr>
          <a:xfrm>
            <a:off x="776737" y="1450962"/>
            <a:ext cx="7590526" cy="395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293914" indent="-293914" algn="l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Logz.io blog: </a:t>
            </a:r>
            <a:r>
              <a:rPr sz="2400">
                <a:solidFill>
                  <a:srgbClr val="2BB6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http://logz.io/blog/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Elastic: </a:t>
            </a:r>
            <a:r>
              <a:rPr sz="2400">
                <a:solidFill>
                  <a:srgbClr val="2BB6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https://www.elastic.co/learn</a:t>
            </a:r>
            <a:endParaRPr sz="2400">
              <a:solidFill>
                <a:srgbClr val="2BB6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Loggly blog:</a:t>
            </a:r>
            <a:r>
              <a:rPr sz="2400">
                <a:solidFill>
                  <a:srgbClr val="2BB6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https://www.loggly.com/blog/topic/general/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 idx="4294967295"/>
          </p:nvPr>
        </p:nvSpPr>
        <p:spPr>
          <a:xfrm>
            <a:off x="457200" y="2603012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Thanks! </a:t>
            </a:r>
          </a:p>
        </p:txBody>
      </p:sp>
      <p:pic>
        <p:nvPicPr>
          <p:cNvPr id="2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>
            <p:ph type="body" idx="4294967295"/>
          </p:nvPr>
        </p:nvSpPr>
        <p:spPr>
          <a:xfrm>
            <a:off x="2635552" y="3460591"/>
            <a:ext cx="3872896" cy="7016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86968">
              <a:spcBef>
                <a:spcPts val="500"/>
              </a:spcBef>
              <a:buSzTx/>
              <a:buFontTx/>
              <a:buNone/>
              <a:defRPr sz="2328">
                <a:solidFill>
                  <a:srgbClr val="27AED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28">
                <a:solidFill>
                  <a:srgbClr val="27AEDD"/>
                </a:solidFill>
              </a:rPr>
              <a:t>@proudboffin | daniel@logz.io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Performance agent</a:t>
            </a:r>
          </a:p>
        </p:txBody>
      </p:sp>
      <p:pic>
        <p:nvPicPr>
          <p:cNvPr id="29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>
            <p:ph type="body" idx="4294967295"/>
          </p:nvPr>
        </p:nvSpPr>
        <p:spPr>
          <a:xfrm>
            <a:off x="396698" y="1600200"/>
            <a:ext cx="8118080" cy="4525963"/>
          </a:xfrm>
          <a:prstGeom prst="rect">
            <a:avLst/>
          </a:prstGeom>
        </p:spPr>
        <p:txBody>
          <a:bodyPr lIns="0" tIns="0" rIns="0" bIns="0"/>
          <a:lstStyle/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$ docker pull logzio/logzio-perfagent</a:t>
            </a:r>
            <a:endParaRPr sz="2800">
              <a:solidFill>
                <a:srgbClr val="2BB7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</a:endParaRPr>
          </a:p>
          <a:p>
            <a:pPr lvl="0" algn="l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BB7FF"/>
                </a:solidFill>
              </a:rPr>
              <a:t>$ docker run -d --net="host" -e LOGZ_TOKEN="UfKqCazQjUYnBNcJqSryIRyDIjExjwIZ"-e USER_TAG="workers" -e HOSTNAME=`hostname` -e INSTANCE="10.1.2.3" --restart=always logzio/logzio-perfagent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-1441450" y="287338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2-Mins on 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457200" y="1600200"/>
            <a:ext cx="7585051" cy="4525963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End-to-end ELK as a service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Auto-scaling, secure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SOC-II compliant, ISO27001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AWS-based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Alerting, user-control, ELK Apps</a:t>
            </a:r>
          </a:p>
        </p:txBody>
      </p:sp>
      <p:pic>
        <p:nvPicPr>
          <p:cNvPr id="7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841" y="422546"/>
            <a:ext cx="2967581" cy="872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325568" y="1354487"/>
            <a:ext cx="4038601" cy="4525964"/>
          </a:xfrm>
          <a:prstGeom prst="rect">
            <a:avLst/>
          </a:prstGeom>
        </p:spPr>
        <p:txBody>
          <a:bodyPr lIns="0" tIns="0" rIns="0" bIns="0"/>
          <a:lstStyle/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logging?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logging challenge 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Docker challenge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Common logging solutions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Introducing ELK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 log collector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marL="293914" indent="-293914" algn="l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Questions?</a:t>
            </a:r>
          </a:p>
        </p:txBody>
      </p:sp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" name="Group 82"/>
          <p:cNvGrpSpPr/>
          <p:nvPr/>
        </p:nvGrpSpPr>
        <p:grpSpPr>
          <a:xfrm>
            <a:off x="682150" y="1474469"/>
            <a:ext cx="1564392" cy="994891"/>
            <a:chOff x="0" y="0"/>
            <a:chExt cx="1564391" cy="994889"/>
          </a:xfrm>
        </p:grpSpPr>
        <p:pic>
          <p:nvPicPr>
            <p:cNvPr id="80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49420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" name="Shape 81"/>
            <p:cNvSpPr/>
            <p:nvPr/>
          </p:nvSpPr>
          <p:spPr>
            <a:xfrm>
              <a:off x="0" y="665551"/>
              <a:ext cx="1564392" cy="329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RFID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2748949" y="1474469"/>
            <a:ext cx="1564393" cy="994891"/>
            <a:chOff x="0" y="0"/>
            <a:chExt cx="1564391" cy="994889"/>
          </a:xfrm>
        </p:grpSpPr>
        <p:pic>
          <p:nvPicPr>
            <p:cNvPr id="83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49420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Shape 84"/>
            <p:cNvSpPr/>
            <p:nvPr/>
          </p:nvSpPr>
          <p:spPr>
            <a:xfrm>
              <a:off x="0" y="665551"/>
              <a:ext cx="1564392" cy="329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Windows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4815749" y="1474470"/>
            <a:ext cx="1253595" cy="1020960"/>
            <a:chOff x="0" y="0"/>
            <a:chExt cx="1253594" cy="1020958"/>
          </a:xfrm>
        </p:grpSpPr>
        <p:pic>
          <p:nvPicPr>
            <p:cNvPr id="8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4021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Shape 87"/>
            <p:cNvSpPr/>
            <p:nvPr/>
          </p:nvSpPr>
          <p:spPr>
            <a:xfrm>
              <a:off x="0" y="665551"/>
              <a:ext cx="1253595" cy="355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App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6571751" y="1474469"/>
            <a:ext cx="1564393" cy="1020961"/>
            <a:chOff x="0" y="0"/>
            <a:chExt cx="1564391" cy="1020959"/>
          </a:xfrm>
        </p:grpSpPr>
        <p:pic>
          <p:nvPicPr>
            <p:cNvPr id="89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9420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" name="Shape 90"/>
            <p:cNvSpPr/>
            <p:nvPr/>
          </p:nvSpPr>
          <p:spPr>
            <a:xfrm>
              <a:off x="0" y="665551"/>
              <a:ext cx="1564392" cy="35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0" algn="ctr" defTabSz="365760"/>
              <a:r>
                <a: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rPr>
                <a:t>Database</a:t>
              </a:r>
              <a:endParaRPr sz="176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  <a:p>
              <a:pPr lvl="0" algn="ctr" defTabSz="365760"/>
              <a:endParaRPr sz="176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  <a:p>
              <a:pPr lvl="0" algn="ctr" defTabSz="365760"/>
              <a:r>
                <a: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rPr>
                <a:t>asd</a:t>
              </a:r>
              <a:endParaRPr sz="176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</p:txBody>
        </p:sp>
      </p:grpSp>
      <p:pic>
        <p:nvPicPr>
          <p:cNvPr id="92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31569" y="3096223"/>
            <a:ext cx="665553" cy="66555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682150" y="3761775"/>
            <a:ext cx="1564392" cy="32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365760">
              <a:defRPr sz="176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60">
                <a:solidFill>
                  <a:srgbClr val="FFFFFF"/>
                </a:solidFill>
              </a:rPr>
              <a:t>Sensors</a:t>
            </a:r>
          </a:p>
        </p:txBody>
      </p:sp>
      <p:grpSp>
        <p:nvGrpSpPr>
          <p:cNvPr id="96" name="Group 96"/>
          <p:cNvGrpSpPr/>
          <p:nvPr/>
        </p:nvGrpSpPr>
        <p:grpSpPr>
          <a:xfrm>
            <a:off x="2748949" y="3096223"/>
            <a:ext cx="1564393" cy="1020960"/>
            <a:chOff x="0" y="0"/>
            <a:chExt cx="1564391" cy="1020958"/>
          </a:xfrm>
        </p:grpSpPr>
        <p:pic>
          <p:nvPicPr>
            <p:cNvPr id="94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49420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Shape 95"/>
            <p:cNvSpPr/>
            <p:nvPr/>
          </p:nvSpPr>
          <p:spPr>
            <a:xfrm>
              <a:off x="0" y="665551"/>
              <a:ext cx="1564392" cy="355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App server</a:t>
              </a:r>
            </a:p>
          </p:txBody>
        </p:sp>
      </p:grpSp>
      <p:pic>
        <p:nvPicPr>
          <p:cNvPr id="97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31569" y="4717977"/>
            <a:ext cx="665553" cy="665553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682150" y="5383529"/>
            <a:ext cx="1564392" cy="32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365760">
              <a:defRPr sz="176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60">
                <a:solidFill>
                  <a:srgbClr val="FFFFFF"/>
                </a:solidFill>
              </a:rPr>
              <a:t>Mainframe</a:t>
            </a:r>
          </a:p>
        </p:txBody>
      </p:sp>
      <p:grpSp>
        <p:nvGrpSpPr>
          <p:cNvPr id="101" name="Group 101"/>
          <p:cNvGrpSpPr/>
          <p:nvPr/>
        </p:nvGrpSpPr>
        <p:grpSpPr>
          <a:xfrm>
            <a:off x="2617482" y="4717977"/>
            <a:ext cx="1827328" cy="994891"/>
            <a:chOff x="0" y="0"/>
            <a:chExt cx="1827326" cy="994889"/>
          </a:xfrm>
        </p:grpSpPr>
        <p:pic>
          <p:nvPicPr>
            <p:cNvPr id="99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80887" y="0"/>
              <a:ext cx="665553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" name="Shape 100"/>
            <p:cNvSpPr/>
            <p:nvPr/>
          </p:nvSpPr>
          <p:spPr>
            <a:xfrm>
              <a:off x="0" y="665551"/>
              <a:ext cx="1827327" cy="329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Active directory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4660350" y="3013889"/>
            <a:ext cx="1564393" cy="1077225"/>
            <a:chOff x="0" y="0"/>
            <a:chExt cx="1564391" cy="1077224"/>
          </a:xfrm>
        </p:grpSpPr>
        <p:pic>
          <p:nvPicPr>
            <p:cNvPr id="102" name="pasted-image.pdf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67085" y="0"/>
              <a:ext cx="830222" cy="830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Shape 103"/>
            <p:cNvSpPr/>
            <p:nvPr/>
          </p:nvSpPr>
          <p:spPr>
            <a:xfrm>
              <a:off x="0" y="747886"/>
              <a:ext cx="1564392" cy="329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Network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6571751" y="3096223"/>
            <a:ext cx="1564393" cy="994891"/>
            <a:chOff x="0" y="0"/>
            <a:chExt cx="1564391" cy="994889"/>
          </a:xfrm>
        </p:grpSpPr>
        <p:pic>
          <p:nvPicPr>
            <p:cNvPr id="105" name="pasted-image.pdf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49420" y="0"/>
              <a:ext cx="665552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" name="Shape 106"/>
            <p:cNvSpPr/>
            <p:nvPr/>
          </p:nvSpPr>
          <p:spPr>
            <a:xfrm>
              <a:off x="0" y="665551"/>
              <a:ext cx="1564392" cy="329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Security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4528883" y="4551021"/>
            <a:ext cx="1827327" cy="1185629"/>
            <a:chOff x="0" y="0"/>
            <a:chExt cx="1827326" cy="1185628"/>
          </a:xfrm>
        </p:grpSpPr>
        <p:pic>
          <p:nvPicPr>
            <p:cNvPr id="108" name="pasted-image.pd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16218" y="0"/>
              <a:ext cx="994891" cy="99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Shape 109"/>
            <p:cNvSpPr/>
            <p:nvPr/>
          </p:nvSpPr>
          <p:spPr>
            <a:xfrm>
              <a:off x="0" y="830220"/>
              <a:ext cx="1827327" cy="355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Exchange</a:t>
              </a:r>
              <a:endParaRPr sz="1760">
                <a:solidFill>
                  <a:srgbClr val="FFFFFF"/>
                </a:solidFill>
              </a:endParaRPr>
            </a:p>
          </p:txBody>
        </p:sp>
      </p:grpSp>
      <p:sp>
        <p:nvSpPr>
          <p:cNvPr id="111" name="Shape 111"/>
          <p:cNvSpPr/>
          <p:nvPr>
            <p:ph type="title"/>
          </p:nvPr>
        </p:nvSpPr>
        <p:spPr>
          <a:xfrm>
            <a:off x="457200" y="89073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Why logging?</a:t>
            </a:r>
          </a:p>
        </p:txBody>
      </p:sp>
      <p:grpSp>
        <p:nvGrpSpPr>
          <p:cNvPr id="114" name="Group 114"/>
          <p:cNvGrpSpPr/>
          <p:nvPr/>
        </p:nvGrpSpPr>
        <p:grpSpPr>
          <a:xfrm>
            <a:off x="6440284" y="4717977"/>
            <a:ext cx="1827328" cy="1020960"/>
            <a:chOff x="0" y="0"/>
            <a:chExt cx="1827326" cy="1020958"/>
          </a:xfrm>
        </p:grpSpPr>
        <p:pic>
          <p:nvPicPr>
            <p:cNvPr id="112" name="pasted-image.pd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580887" y="0"/>
              <a:ext cx="665553" cy="66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Shape 113"/>
            <p:cNvSpPr/>
            <p:nvPr/>
          </p:nvSpPr>
          <p:spPr>
            <a:xfrm>
              <a:off x="0" y="665551"/>
              <a:ext cx="1827327" cy="355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 defTabSz="365760">
                <a:defRPr sz="176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60">
                  <a:solidFill>
                    <a:srgbClr val="FFFFFF"/>
                  </a:solidFill>
                </a:rPr>
                <a:t>Web server</a:t>
              </a:r>
              <a:endParaRPr sz="176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457200" y="265862"/>
            <a:ext cx="8229600" cy="11430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State of logging</a:t>
            </a:r>
          </a:p>
        </p:txBody>
      </p:sp>
      <p:pic>
        <p:nvPicPr>
          <p:cNvPr id="11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745" y="-627252"/>
            <a:ext cx="6065917" cy="8501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 idx="4294967295"/>
          </p:nvPr>
        </p:nvSpPr>
        <p:spPr>
          <a:xfrm>
            <a:off x="1222684" y="-1"/>
            <a:ext cx="6698631" cy="1545266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The shift to open source</a:t>
            </a:r>
          </a:p>
        </p:txBody>
      </p:sp>
      <p:pic>
        <p:nvPicPr>
          <p:cNvPr id="1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661" y="6363513"/>
            <a:ext cx="1120051" cy="32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856" y="2112561"/>
            <a:ext cx="7417610" cy="44156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" name="Group 131"/>
          <p:cNvGrpSpPr/>
          <p:nvPr/>
        </p:nvGrpSpPr>
        <p:grpSpPr>
          <a:xfrm>
            <a:off x="7001552" y="3126390"/>
            <a:ext cx="976914" cy="1348157"/>
            <a:chOff x="0" y="0"/>
            <a:chExt cx="976912" cy="1348156"/>
          </a:xfrm>
        </p:grpSpPr>
        <p:pic>
          <p:nvPicPr>
            <p:cNvPr id="127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72005"/>
              <a:ext cx="958554" cy="256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018818"/>
              <a:ext cx="976913" cy="32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82085" cy="38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6468" y="0"/>
              <a:ext cx="382086" cy="38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2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44866" y="1163179"/>
            <a:ext cx="3139740" cy="764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